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63" r:id="rId3"/>
    <p:sldId id="266" r:id="rId4"/>
    <p:sldId id="267" r:id="rId5"/>
    <p:sldId id="268" r:id="rId6"/>
    <p:sldId id="257" r:id="rId7"/>
    <p:sldId id="259" r:id="rId8"/>
    <p:sldId id="264" r:id="rId9"/>
    <p:sldId id="265" r:id="rId10"/>
    <p:sldId id="258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>
              <a:defRPr sz="36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7F9A35-051F-46C1-BCFB-F28401167C2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32364CF-F001-4AAA-96B2-DE4E2F244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vnbook.red-bean.com/en/1.5/svn.reposadmin.planning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s://software.forge.mil/sf/go/wiki295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forge.mil/content/how-do-i-obtain-dod-server-certificate-or-external-certificate-authority-certificate-run-my-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ftware.forge.mi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oftware.forge.mi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ftware.forge.mil/sf/projects/suppor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2438400"/>
            <a:ext cx="4724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Subversion –</a:t>
            </a:r>
            <a:br>
              <a:rPr lang="en-US" dirty="0" smtClean="0"/>
            </a:br>
            <a:r>
              <a:rPr lang="en-US" dirty="0" smtClean="0"/>
              <a:t>Explained and Illustrated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4495800"/>
            <a:ext cx="3429000" cy="1752600"/>
          </a:xfrm>
        </p:spPr>
        <p:txBody>
          <a:bodyPr/>
          <a:lstStyle/>
          <a:p>
            <a:r>
              <a:rPr lang="en-US" dirty="0" smtClean="0"/>
              <a:t>Corinne Delaney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Mirror a Source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Needed:</a:t>
            </a:r>
          </a:p>
          <a:p>
            <a:pPr lvl="1"/>
            <a:r>
              <a:rPr lang="en-US" dirty="0" smtClean="0"/>
              <a:t>Source Repository (local) + empty target repository which serves as mirror.  </a:t>
            </a:r>
          </a:p>
          <a:p>
            <a:pPr lvl="2"/>
            <a:r>
              <a:rPr lang="en-US" dirty="0" smtClean="0"/>
              <a:t>Target repository uses either of the available </a:t>
            </a:r>
            <a:r>
              <a:rPr lang="en-US" dirty="0" err="1" smtClean="0"/>
              <a:t>filesystem</a:t>
            </a:r>
            <a:r>
              <a:rPr lang="en-US" dirty="0" smtClean="0"/>
              <a:t> data – store </a:t>
            </a:r>
            <a:r>
              <a:rPr lang="en-US" dirty="0" err="1" smtClean="0"/>
              <a:t>backends</a:t>
            </a:r>
            <a:r>
              <a:rPr lang="en-US" dirty="0" smtClean="0"/>
              <a:t> (</a:t>
            </a:r>
            <a:r>
              <a:rPr lang="en-US" sz="1400" dirty="0" smtClean="0">
                <a:hlinkClick r:id="rId2"/>
              </a:rPr>
              <a:t>Choosing a Data Store</a:t>
            </a:r>
            <a:r>
              <a:rPr lang="en-US" dirty="0" smtClean="0"/>
              <a:t>) but it must not have any version history in it.  </a:t>
            </a:r>
          </a:p>
          <a:p>
            <a:pPr lvl="2"/>
            <a:r>
              <a:rPr lang="en-US" dirty="0" smtClean="0"/>
              <a:t>Implement authorization measures that allow your repository replication process to perform its tasks while preventing other users from modifying the contents of your mirror repository at all.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6087687"/>
            <a:ext cx="8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Mirror Repository “Live” on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Requires shell access to the machine on which the mirror repository will live. Once the repository is all configured, though, won’t </a:t>
            </a:r>
            <a:br>
              <a:rPr lang="en-US" sz="2200" dirty="0" smtClean="0"/>
            </a:br>
            <a:r>
              <a:rPr lang="en-US" sz="2200" dirty="0" smtClean="0"/>
              <a:t>need to touch it directly again.</a:t>
            </a:r>
          </a:p>
          <a:p>
            <a:endParaRPr lang="en-US" sz="2200" dirty="0" smtClean="0"/>
          </a:p>
          <a:p>
            <a:pPr lvl="1"/>
            <a:r>
              <a:rPr lang="en-US" sz="1800" b="1" dirty="0" smtClean="0"/>
              <a:t>$ </a:t>
            </a:r>
            <a:r>
              <a:rPr lang="en-US" sz="1800" b="1" dirty="0" err="1" smtClean="0"/>
              <a:t>ssh</a:t>
            </a:r>
            <a:r>
              <a:rPr lang="en-US" sz="1800" b="1" dirty="0" smtClean="0"/>
              <a:t> admin@svn.example.com \ </a:t>
            </a:r>
            <a:br>
              <a:rPr lang="en-US" sz="1800" b="1" dirty="0" smtClean="0"/>
            </a:br>
            <a:r>
              <a:rPr lang="en-US" sz="1800" b="1" dirty="0" smtClean="0"/>
              <a:t>"</a:t>
            </a:r>
            <a:r>
              <a:rPr lang="en-US" sz="1800" b="1" dirty="0" err="1" smtClean="0"/>
              <a:t>svnadmin</a:t>
            </a:r>
            <a:r>
              <a:rPr lang="en-US" sz="1800" b="1" dirty="0" smtClean="0"/>
              <a:t> create /</a:t>
            </a:r>
            <a:r>
              <a:rPr lang="en-US" sz="1800" b="1" dirty="0" err="1" smtClean="0"/>
              <a:t>var</a:t>
            </a:r>
            <a:r>
              <a:rPr lang="en-US" sz="1800" b="1" dirty="0" smtClean="0"/>
              <a:t>/</a:t>
            </a:r>
            <a:r>
              <a:rPr lang="en-US" sz="1800" b="1" dirty="0" err="1" smtClean="0"/>
              <a:t>svn</a:t>
            </a:r>
            <a:r>
              <a:rPr lang="en-US" sz="1800" b="1" dirty="0" smtClean="0"/>
              <a:t>/</a:t>
            </a:r>
            <a:r>
              <a:rPr lang="en-US" sz="1800" b="1" dirty="0" err="1" smtClean="0"/>
              <a:t>svn</a:t>
            </a:r>
            <a:r>
              <a:rPr lang="en-US" sz="1800" b="1" dirty="0" smtClean="0"/>
              <a:t>-mirror" </a:t>
            </a:r>
            <a:br>
              <a:rPr lang="en-US" sz="1800" b="1" dirty="0" smtClean="0"/>
            </a:br>
            <a:r>
              <a:rPr lang="en-US" sz="1800" b="1" dirty="0" err="1" smtClean="0"/>
              <a:t>admin@svn.example.com's</a:t>
            </a:r>
            <a:r>
              <a:rPr lang="en-US" sz="1800" b="1" dirty="0" smtClean="0"/>
              <a:t> password: ******** </a:t>
            </a:r>
            <a:br>
              <a:rPr lang="en-US" sz="1800" b="1" dirty="0" smtClean="0"/>
            </a:br>
            <a:r>
              <a:rPr lang="en-US" sz="1800" b="1" dirty="0" smtClean="0"/>
              <a:t>$ </a:t>
            </a:r>
          </a:p>
          <a:p>
            <a:pPr lvl="1"/>
            <a:endParaRPr lang="en-US" sz="1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/>
              <a:t>Repository is now “live” on internet.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91200" y="2514600"/>
            <a:ext cx="3124200" cy="3124200"/>
            <a:chOff x="5029200" y="1905000"/>
            <a:chExt cx="3505200" cy="3505200"/>
          </a:xfrm>
        </p:grpSpPr>
        <p:sp>
          <p:nvSpPr>
            <p:cNvPr id="4" name="computr1"/>
            <p:cNvSpPr>
              <a:spLocks noEditPoints="1" noChangeArrowheads="1"/>
            </p:cNvSpPr>
            <p:nvPr/>
          </p:nvSpPr>
          <p:spPr bwMode="auto">
            <a:xfrm>
              <a:off x="5029200" y="1905000"/>
              <a:ext cx="3505200" cy="3505200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scene3d>
              <a:camera prst="orthographicFront"/>
              <a:lightRig rig="soft" dir="t">
                <a:rot lat="0" lon="0" rev="3600000"/>
              </a:lightRig>
            </a:scene3d>
            <a:sp3d prstMaterial="metal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2128" t="1317" r="2128" b="40263"/>
            <a:stretch>
              <a:fillRect/>
            </a:stretch>
          </p:blipFill>
          <p:spPr bwMode="auto">
            <a:xfrm>
              <a:off x="5503026" y="2133600"/>
              <a:ext cx="2541270" cy="1752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innerShdw blurRad="114300">
                <a:prstClr val="black"/>
              </a:inn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638800" y="4953000"/>
              <a:ext cx="2371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Destination Repository</a:t>
              </a:r>
              <a:endParaRPr lang="en-US" b="1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762000" y="6087687"/>
            <a:ext cx="8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Repository’s hook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Hook System allows the replication process to enforce that is only doing what it needs to do. </a:t>
            </a:r>
          </a:p>
          <a:p>
            <a:pPr lvl="1"/>
            <a:r>
              <a:rPr lang="en-US" dirty="0" smtClean="0"/>
              <a:t>Accomplishes this by implementing two of the repository event hooks—pre-</a:t>
            </a:r>
            <a:r>
              <a:rPr lang="en-US" dirty="0" err="1" smtClean="0"/>
              <a:t>revprop</a:t>
            </a:r>
            <a:r>
              <a:rPr lang="en-US" dirty="0" smtClean="0"/>
              <a:t>-change and start-commit. </a:t>
            </a:r>
          </a:p>
          <a:p>
            <a:pPr lvl="1"/>
            <a:r>
              <a:rPr lang="en-US" sz="2400" dirty="0" smtClean="0"/>
              <a:t>Mirror repository's pre-</a:t>
            </a:r>
            <a:r>
              <a:rPr lang="en-US" sz="2400" dirty="0" err="1" smtClean="0"/>
              <a:t>revprop</a:t>
            </a:r>
            <a:r>
              <a:rPr lang="en-US" sz="2400" dirty="0" smtClean="0"/>
              <a:t>-change hook script</a:t>
            </a:r>
          </a:p>
          <a:p>
            <a:pPr lvl="1">
              <a:buNone/>
            </a:pPr>
            <a:r>
              <a:rPr lang="en-US" sz="1800" b="1" dirty="0" smtClean="0"/>
              <a:t>#!/bin/</a:t>
            </a:r>
            <a:r>
              <a:rPr lang="en-US" sz="1800" b="1" dirty="0" err="1" smtClean="0"/>
              <a:t>sh</a:t>
            </a:r>
            <a:r>
              <a:rPr lang="en-US" sz="1800" b="1" dirty="0" smtClean="0"/>
              <a:t> </a:t>
            </a:r>
          </a:p>
          <a:p>
            <a:pPr lvl="1">
              <a:buNone/>
            </a:pPr>
            <a:r>
              <a:rPr lang="en-US" sz="1800" b="1" dirty="0" smtClean="0"/>
              <a:t>USER="$3" </a:t>
            </a:r>
          </a:p>
          <a:p>
            <a:pPr lvl="1">
              <a:buNone/>
            </a:pPr>
            <a:r>
              <a:rPr lang="en-US" sz="1800" b="1" dirty="0" smtClean="0"/>
              <a:t>if [ "$USER" = "</a:t>
            </a:r>
            <a:r>
              <a:rPr lang="en-US" sz="1800" b="1" dirty="0" err="1" smtClean="0"/>
              <a:t>syncuser</a:t>
            </a:r>
            <a:r>
              <a:rPr lang="en-US" sz="1800" b="1" dirty="0" smtClean="0"/>
              <a:t>" ]; then exit 0; </a:t>
            </a:r>
            <a:r>
              <a:rPr lang="en-US" sz="1800" b="1" dirty="0" err="1" smtClean="0"/>
              <a:t>fi</a:t>
            </a:r>
            <a:endParaRPr lang="en-US" sz="1800" b="1" dirty="0" smtClean="0"/>
          </a:p>
          <a:p>
            <a:pPr lvl="1">
              <a:buNone/>
            </a:pPr>
            <a:r>
              <a:rPr lang="en-US" sz="1800" b="1" dirty="0" smtClean="0"/>
              <a:t> echo "Only the </a:t>
            </a:r>
            <a:r>
              <a:rPr lang="en-US" sz="1800" b="1" dirty="0" err="1" smtClean="0"/>
              <a:t>syncuser</a:t>
            </a:r>
            <a:r>
              <a:rPr lang="en-US" sz="1800" b="1" dirty="0" smtClean="0"/>
              <a:t> user may change revision properties" &gt;&amp;2 </a:t>
            </a:r>
          </a:p>
          <a:p>
            <a:pPr lvl="1">
              <a:buNone/>
            </a:pPr>
            <a:r>
              <a:rPr lang="en-US" sz="1800" b="1" dirty="0" smtClean="0"/>
              <a:t>exit 1 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6087687"/>
            <a:ext cx="8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Only </a:t>
            </a:r>
            <a:r>
              <a:rPr lang="en-US" dirty="0" err="1" smtClean="0"/>
              <a:t>syncuser</a:t>
            </a:r>
            <a:r>
              <a:rPr lang="en-US" dirty="0" smtClean="0"/>
              <a:t> user permitted to </a:t>
            </a:r>
            <a:br>
              <a:rPr lang="en-US" dirty="0" smtClean="0"/>
            </a:br>
            <a:r>
              <a:rPr lang="en-US" dirty="0" smtClean="0"/>
              <a:t>commit new revisions to the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Done through a start-commit hook script</a:t>
            </a:r>
          </a:p>
          <a:p>
            <a:pPr lvl="1"/>
            <a:r>
              <a:rPr lang="en-US" dirty="0" smtClean="0"/>
              <a:t>Mirror Repository’s start-commit hook script</a:t>
            </a:r>
          </a:p>
          <a:p>
            <a:pPr lvl="1">
              <a:buNone/>
            </a:pPr>
            <a:r>
              <a:rPr lang="en-US" sz="1800" b="1" dirty="0" smtClean="0"/>
              <a:t>#!/bin/</a:t>
            </a:r>
            <a:r>
              <a:rPr lang="en-US" sz="1800" b="1" dirty="0" err="1" smtClean="0"/>
              <a:t>sh</a:t>
            </a:r>
            <a:r>
              <a:rPr lang="en-US" sz="1800" b="1" dirty="0" smtClean="0"/>
              <a:t> </a:t>
            </a:r>
          </a:p>
          <a:p>
            <a:pPr lvl="1">
              <a:buNone/>
            </a:pPr>
            <a:r>
              <a:rPr lang="en-US" sz="1800" b="1" dirty="0" smtClean="0"/>
              <a:t>USER="$2" </a:t>
            </a:r>
          </a:p>
          <a:p>
            <a:pPr lvl="1">
              <a:buNone/>
            </a:pPr>
            <a:r>
              <a:rPr lang="en-US" sz="1800" b="1" dirty="0" smtClean="0"/>
              <a:t>if [ "$USER" = "</a:t>
            </a:r>
            <a:r>
              <a:rPr lang="en-US" sz="1800" b="1" dirty="0" err="1" smtClean="0"/>
              <a:t>syncuser</a:t>
            </a:r>
            <a:r>
              <a:rPr lang="en-US" sz="1800" b="1" dirty="0" smtClean="0"/>
              <a:t>" ]; then exit 0; </a:t>
            </a:r>
            <a:r>
              <a:rPr lang="en-US" sz="1800" b="1" dirty="0" err="1" smtClean="0"/>
              <a:t>fi</a:t>
            </a:r>
            <a:r>
              <a:rPr lang="en-US" sz="1800" b="1" dirty="0" smtClean="0"/>
              <a:t> </a:t>
            </a:r>
          </a:p>
          <a:p>
            <a:pPr lvl="1">
              <a:buNone/>
            </a:pPr>
            <a:r>
              <a:rPr lang="en-US" sz="1800" b="1" dirty="0" smtClean="0"/>
              <a:t>echo "Only the </a:t>
            </a:r>
            <a:r>
              <a:rPr lang="en-US" sz="1800" b="1" dirty="0" err="1" smtClean="0"/>
              <a:t>syncuser</a:t>
            </a:r>
            <a:r>
              <a:rPr lang="en-US" sz="1800" b="1" dirty="0" smtClean="0"/>
              <a:t> user may commit new revisions" &gt;&amp;2 </a:t>
            </a:r>
          </a:p>
          <a:p>
            <a:pPr lvl="1">
              <a:buNone/>
            </a:pPr>
            <a:r>
              <a:rPr lang="en-US" sz="1800" b="1" dirty="0" smtClean="0"/>
              <a:t>exit 1 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6087687"/>
            <a:ext cx="8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SVN Repo as Source, </a:t>
            </a:r>
            <a:br>
              <a:rPr lang="en-US" dirty="0" smtClean="0"/>
            </a:br>
            <a:r>
              <a:rPr lang="en-US" dirty="0" smtClean="0"/>
              <a:t>Forge.mil SVN Repo as Mirror/Target (Destination)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 the same process described in </a:t>
            </a:r>
            <a:r>
              <a:rPr lang="en-US" sz="2000" dirty="0" smtClean="0">
                <a:hlinkClick r:id="rId2"/>
              </a:rPr>
              <a:t>wiki2955 </a:t>
            </a:r>
            <a:br>
              <a:rPr lang="en-US" sz="2000" dirty="0" smtClean="0">
                <a:hlinkClick r:id="rId2"/>
              </a:rPr>
            </a:br>
            <a:endParaRPr lang="en-US" sz="2000" dirty="0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124200"/>
            <a:ext cx="2002841" cy="2044651"/>
          </a:xfrm>
          <a:prstGeom prst="rect">
            <a:avLst/>
          </a:prstGeom>
          <a:noFill/>
        </p:spPr>
      </p:pic>
      <p:sp>
        <p:nvSpPr>
          <p:cNvPr id="5" name="computr1"/>
          <p:cNvSpPr>
            <a:spLocks noEditPoints="1" noChangeArrowheads="1"/>
          </p:cNvSpPr>
          <p:nvPr/>
        </p:nvSpPr>
        <p:spPr bwMode="auto">
          <a:xfrm>
            <a:off x="5029200" y="2438400"/>
            <a:ext cx="3505200" cy="35052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soft" dir="t">
              <a:rot lat="0" lon="0" rev="3600000"/>
            </a:lightRig>
          </a:scene3d>
          <a:sp3d prstMaterial="metal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2128" t="1317" r="2128" b="40263"/>
          <a:stretch>
            <a:fillRect/>
          </a:stretch>
        </p:blipFill>
        <p:spPr bwMode="auto">
          <a:xfrm>
            <a:off x="5503026" y="2667000"/>
            <a:ext cx="254127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914400" y="5486400"/>
            <a:ext cx="255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Local </a:t>
            </a:r>
            <a:r>
              <a:rPr lang="en-US" b="1" dirty="0"/>
              <a:t>/</a:t>
            </a:r>
            <a:r>
              <a:rPr lang="en-US" b="1" dirty="0" smtClean="0"/>
              <a:t>Source Repository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5486400"/>
            <a:ext cx="237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Destination Repository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Wiki2955 Step 1 (Hudson/Jenkins is Ex.)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After Hudson/Jenkins is installed, the team will likely require a machine cert to use for Hudson/Jenkins to have access to its SVN repositories. This page describes the steps the Forge.mil team took to install a machine cert in its CI environment. </a:t>
            </a:r>
          </a:p>
          <a:p>
            <a:r>
              <a:rPr lang="en-US" dirty="0" smtClean="0"/>
              <a:t>On a </a:t>
            </a:r>
            <a:r>
              <a:rPr lang="en-US" dirty="0" err="1" smtClean="0"/>
              <a:t>DoD</a:t>
            </a:r>
            <a:r>
              <a:rPr lang="en-US" dirty="0" smtClean="0"/>
              <a:t> system we could have installed a </a:t>
            </a:r>
            <a:r>
              <a:rPr lang="en-US" dirty="0" err="1" smtClean="0"/>
              <a:t>DoD</a:t>
            </a:r>
            <a:r>
              <a:rPr lang="en-US" dirty="0" smtClean="0"/>
              <a:t> server cert. Since we are running on a non-</a:t>
            </a:r>
            <a:r>
              <a:rPr lang="en-US" dirty="0" err="1" smtClean="0"/>
              <a:t>DoD</a:t>
            </a:r>
            <a:r>
              <a:rPr lang="en-US" dirty="0" smtClean="0"/>
              <a:t> system, we purchased a ECA server cert from ORC. </a:t>
            </a:r>
          </a:p>
          <a:p>
            <a:r>
              <a:rPr lang="en-US" i="1" dirty="0" smtClean="0"/>
              <a:t>For information on how to obtain a </a:t>
            </a:r>
            <a:r>
              <a:rPr lang="en-US" i="1" dirty="0" err="1" smtClean="0"/>
              <a:t>DoD</a:t>
            </a:r>
            <a:r>
              <a:rPr lang="en-US" i="1" dirty="0" smtClean="0"/>
              <a:t> Server Certificate or an ECA certificate, see our </a:t>
            </a:r>
            <a:r>
              <a:rPr lang="en-US" b="1" i="1" dirty="0" smtClean="0">
                <a:hlinkClick r:id="rId2"/>
              </a:rPr>
              <a:t>FAQ</a:t>
            </a:r>
            <a:r>
              <a:rPr lang="en-US" i="1" dirty="0" smtClean="0"/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ORC requires 2048-bit keys. Make sure the Common Name matches the system FQDN (ci.forgemil.com in our case). </a:t>
            </a:r>
          </a:p>
          <a:p>
            <a:r>
              <a:rPr lang="en-US" dirty="0" err="1" smtClean="0"/>
              <a:t>openssl</a:t>
            </a:r>
            <a:r>
              <a:rPr lang="en-US" dirty="0" smtClean="0"/>
              <a:t> </a:t>
            </a:r>
            <a:r>
              <a:rPr lang="en-US" dirty="0" err="1" smtClean="0"/>
              <a:t>genrsa</a:t>
            </a:r>
            <a:r>
              <a:rPr lang="en-US" dirty="0" smtClean="0"/>
              <a:t> -des3 -out </a:t>
            </a:r>
            <a:r>
              <a:rPr lang="en-US" dirty="0" err="1" smtClean="0"/>
              <a:t>ci.forgemil.com.key</a:t>
            </a:r>
            <a:r>
              <a:rPr lang="en-US" dirty="0" smtClean="0"/>
              <a:t> 2048 </a:t>
            </a:r>
            <a:r>
              <a:rPr lang="en-US" dirty="0" err="1" smtClean="0"/>
              <a:t>openssl</a:t>
            </a:r>
            <a:r>
              <a:rPr lang="en-US" dirty="0" smtClean="0"/>
              <a:t> </a:t>
            </a:r>
            <a:r>
              <a:rPr lang="en-US" dirty="0" err="1" smtClean="0"/>
              <a:t>req</a:t>
            </a:r>
            <a:r>
              <a:rPr lang="en-US" dirty="0" smtClean="0"/>
              <a:t> -new -key </a:t>
            </a:r>
            <a:r>
              <a:rPr lang="en-US" dirty="0" err="1" smtClean="0"/>
              <a:t>ci.forgemil.com.key</a:t>
            </a:r>
            <a:r>
              <a:rPr lang="en-US" dirty="0" smtClean="0"/>
              <a:t> -out </a:t>
            </a:r>
            <a:r>
              <a:rPr lang="en-US" dirty="0" err="1" smtClean="0"/>
              <a:t>ci.forgemil.com.csr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6019800"/>
            <a:ext cx="3238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https://software.forge.mil/sf/go/wiki2955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Wiki2955 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We received the cert back as a PEM (</a:t>
            </a:r>
            <a:r>
              <a:rPr lang="en-US" dirty="0" err="1" smtClean="0"/>
              <a:t>ci.forgemil.com.crt</a:t>
            </a:r>
            <a:r>
              <a:rPr lang="en-US" dirty="0" smtClean="0"/>
              <a:t>). So we copied the ASCII cert file (to ci.forgemil.com.p12) and then appended the ASCII private key file (</a:t>
            </a:r>
            <a:r>
              <a:rPr lang="en-US" dirty="0" err="1" smtClean="0"/>
              <a:t>ci.forgemil.com.key</a:t>
            </a:r>
            <a:r>
              <a:rPr lang="en-US" dirty="0" smtClean="0"/>
              <a:t>), and then imported that PKCS12 cert into a browser. </a:t>
            </a:r>
          </a:p>
          <a:p>
            <a:r>
              <a:rPr lang="en-US" dirty="0" smtClean="0"/>
              <a:t>Using that imported certificate, we registered as a new user on </a:t>
            </a:r>
            <a:r>
              <a:rPr lang="en-US" dirty="0" err="1" smtClean="0">
                <a:hlinkClick r:id="rId2"/>
              </a:rPr>
              <a:t>SoftwareForge</a:t>
            </a:r>
            <a:r>
              <a:rPr lang="en-US" dirty="0" smtClean="0"/>
              <a:t>, and then joined our projects. Once everything got approved, we navigated to the </a:t>
            </a:r>
            <a:r>
              <a:rPr lang="en-US" b="1" dirty="0" smtClean="0"/>
              <a:t>Source Code</a:t>
            </a:r>
            <a:r>
              <a:rPr lang="en-US" dirty="0" smtClean="0"/>
              <a:t> page for each project and made sure the certificate had access to traverse the SVN source trees. </a:t>
            </a:r>
          </a:p>
          <a:p>
            <a:r>
              <a:rPr lang="en-US" dirty="0" smtClean="0"/>
              <a:t>We took that same PKCS12 file and copied it to the server. Our Hudson/Jenkins is installed in /</a:t>
            </a:r>
            <a:r>
              <a:rPr lang="en-US" dirty="0" err="1" smtClean="0"/>
              <a:t>var</a:t>
            </a:r>
            <a:r>
              <a:rPr lang="en-US" dirty="0" smtClean="0"/>
              <a:t>/lib/</a:t>
            </a:r>
            <a:r>
              <a:rPr lang="en-US" dirty="0" err="1" smtClean="0"/>
              <a:t>jenkins</a:t>
            </a:r>
            <a:r>
              <a:rPr lang="en-US" dirty="0" smtClean="0"/>
              <a:t>, and the </a:t>
            </a:r>
            <a:r>
              <a:rPr lang="en-US" dirty="0" err="1" smtClean="0"/>
              <a:t>jenkins</a:t>
            </a:r>
            <a:r>
              <a:rPr lang="en-US" dirty="0" smtClean="0"/>
              <a:t> user that it runs as has that directory set as the home directory. So we copied the PKCS12 into /</a:t>
            </a:r>
            <a:r>
              <a:rPr lang="en-US" dirty="0" err="1" smtClean="0"/>
              <a:t>var</a:t>
            </a:r>
            <a:r>
              <a:rPr lang="en-US" dirty="0" smtClean="0"/>
              <a:t>/lib/</a:t>
            </a:r>
            <a:r>
              <a:rPr lang="en-US" dirty="0" err="1" smtClean="0"/>
              <a:t>hudson</a:t>
            </a:r>
            <a:r>
              <a:rPr lang="en-US" dirty="0" smtClean="0"/>
              <a:t>/.subversion and then edited the servers file to in the same directory to add a few lines to use the certificate for access to svn.forge.mil: </a:t>
            </a:r>
          </a:p>
          <a:p>
            <a:r>
              <a:rPr lang="en-US" dirty="0" smtClean="0"/>
              <a:t>[groups] forge = svn.forge.mil [forge] </a:t>
            </a:r>
            <a:r>
              <a:rPr lang="en-US" dirty="0" err="1" smtClean="0"/>
              <a:t>ssl</a:t>
            </a:r>
            <a:r>
              <a:rPr lang="en-US" dirty="0" smtClean="0"/>
              <a:t>-client-cert-file = /</a:t>
            </a:r>
            <a:r>
              <a:rPr lang="en-US" dirty="0" err="1" smtClean="0"/>
              <a:t>var</a:t>
            </a:r>
            <a:r>
              <a:rPr lang="en-US" dirty="0" smtClean="0"/>
              <a:t>/lib/</a:t>
            </a:r>
            <a:r>
              <a:rPr lang="en-US" dirty="0" err="1" smtClean="0"/>
              <a:t>jenkins</a:t>
            </a:r>
            <a:r>
              <a:rPr lang="en-US" dirty="0" smtClean="0"/>
              <a:t>/.subversion/ci.forgemil.com.p12 </a:t>
            </a:r>
            <a:r>
              <a:rPr lang="en-US" dirty="0" err="1" smtClean="0"/>
              <a:t>ssl</a:t>
            </a:r>
            <a:r>
              <a:rPr lang="en-US" dirty="0" smtClean="0"/>
              <a:t>-client-cert-password = </a:t>
            </a:r>
            <a:r>
              <a:rPr lang="en-US" dirty="0" err="1" smtClean="0"/>
              <a:t>MySekrEtPassWorD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6019800"/>
            <a:ext cx="3238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https://software.forge.mil/sf/go/wiki2955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Wiki2955 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Next, make sure the cert file is owned by the user Hudson/Jenkins runs as and that the permissions are read-only, and only by that same user (0400 permissions). </a:t>
            </a:r>
          </a:p>
          <a:p>
            <a:r>
              <a:rPr lang="en-US" dirty="0" smtClean="0"/>
              <a:t>At this point, go into Hudson and set up your jobs to checkout from SVN on Forge.mil. Hudson/Jenkins should have access (via the machine cert) to </a:t>
            </a:r>
            <a:r>
              <a:rPr lang="en-US" dirty="0" err="1" smtClean="0"/>
              <a:t>SoftwareForge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Separately, we used that same cert as our server cert for Apache. If you already had a server cert, you might be able to use that cert as a machine cert for Hudson/Jenkins. It just has to be ECA or </a:t>
            </a:r>
            <a:r>
              <a:rPr lang="en-US" dirty="0" err="1" smtClean="0"/>
              <a:t>DoD</a:t>
            </a:r>
            <a:r>
              <a:rPr lang="en-US" dirty="0" smtClean="0"/>
              <a:t> (so that Forge.mil will accept it) and it has to be marked for </a:t>
            </a:r>
            <a:r>
              <a:rPr lang="en-US" i="1" dirty="0" smtClean="0"/>
              <a:t>SSL Client Certificate</a:t>
            </a:r>
            <a:r>
              <a:rPr lang="en-US" dirty="0" smtClean="0"/>
              <a:t> use as well. Load it into a browser and try to access </a:t>
            </a:r>
            <a:r>
              <a:rPr lang="en-US" dirty="0" smtClean="0">
                <a:hlinkClick r:id="rId2"/>
              </a:rPr>
              <a:t>https://software.forge.mil</a:t>
            </a:r>
            <a:r>
              <a:rPr lang="en-US" dirty="0" smtClean="0"/>
              <a:t>. If you can access </a:t>
            </a:r>
            <a:r>
              <a:rPr lang="en-US" dirty="0" err="1" smtClean="0"/>
              <a:t>SoftwareForge</a:t>
            </a:r>
            <a:r>
              <a:rPr lang="en-US" dirty="0" smtClean="0"/>
              <a:t> with the certificate, Hudson/Jenkins will be able to as well.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6019800"/>
            <a:ext cx="3238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https://software.forge.mil/sf/go/wiki2955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Repository Replication via </a:t>
            </a:r>
            <a:r>
              <a:rPr lang="en-US" dirty="0" err="1" smtClean="0"/>
              <a:t>svnsync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of </a:t>
            </a:r>
            <a:r>
              <a:rPr lang="en-US" b="1" dirty="0" smtClean="0"/>
              <a:t>version 1.4</a:t>
            </a:r>
            <a:r>
              <a:rPr lang="en-US" dirty="0" smtClean="0"/>
              <a:t>, Subversion provides a program for managing scenarios such as these—</a:t>
            </a:r>
            <a:r>
              <a:rPr lang="en-US" b="1" dirty="0" err="1" smtClean="0"/>
              <a:t>svnsync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Works by essentially asking the Subversion server to “replay” revisions, one at a time. </a:t>
            </a:r>
          </a:p>
          <a:p>
            <a:pPr lvl="1"/>
            <a:r>
              <a:rPr lang="en-US" dirty="0" smtClean="0"/>
              <a:t>It then uses that revision information to mimic a commit of the same to another repository. Neither repository needs to be locally accessible to the machine on which </a:t>
            </a:r>
            <a:r>
              <a:rPr lang="en-US" b="1" dirty="0" err="1" smtClean="0"/>
              <a:t>svnsync</a:t>
            </a:r>
            <a:r>
              <a:rPr lang="en-US" dirty="0" smtClean="0"/>
              <a:t> is running—its parameters are repository URLs, and it does all its work through Subversion's Repository Access (RA) interfaces.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6087687"/>
            <a:ext cx="800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SvnSync</a:t>
            </a:r>
            <a:r>
              <a:rPr lang="en-US" dirty="0" smtClean="0"/>
              <a:t> illustrated</a:t>
            </a:r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2002841" cy="2044651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128" t="1317" r="2128" b="40263"/>
          <a:stretch>
            <a:fillRect/>
          </a:stretch>
        </p:blipFill>
        <p:spPr bwMode="auto">
          <a:xfrm>
            <a:off x="5503026" y="2133600"/>
            <a:ext cx="254127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228600" y="1295400"/>
            <a:ext cx="62500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b="1" dirty="0" smtClean="0"/>
              <a:t>All </a:t>
            </a:r>
            <a:r>
              <a:rPr lang="en-US" b="1" dirty="0" err="1" smtClean="0"/>
              <a:t>SvnSync</a:t>
            </a:r>
            <a:r>
              <a:rPr lang="en-US" b="1" dirty="0" smtClean="0"/>
              <a:t> requires is read access to the source repository and </a:t>
            </a:r>
          </a:p>
          <a:p>
            <a:pPr marL="0" lvl="1"/>
            <a:r>
              <a:rPr lang="en-US" b="1" dirty="0" smtClean="0"/>
              <a:t>read/write access to the destination repository.</a:t>
            </a:r>
          </a:p>
          <a:p>
            <a:endParaRPr lang="en-US" dirty="0"/>
          </a:p>
        </p:txBody>
      </p:sp>
      <p:sp>
        <p:nvSpPr>
          <p:cNvPr id="1030" name="computr1"/>
          <p:cNvSpPr>
            <a:spLocks noEditPoints="1" noChangeArrowheads="1"/>
          </p:cNvSpPr>
          <p:nvPr/>
        </p:nvSpPr>
        <p:spPr bwMode="auto">
          <a:xfrm>
            <a:off x="5029200" y="1905000"/>
            <a:ext cx="3505200" cy="35052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soft" dir="t">
              <a:rot lat="0" lon="0" rev="3600000"/>
            </a:lightRig>
          </a:scene3d>
          <a:sp3d prstMaterial="metal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400" y="4953000"/>
            <a:ext cx="255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Local </a:t>
            </a:r>
            <a:r>
              <a:rPr lang="en-US" b="1" dirty="0"/>
              <a:t>/</a:t>
            </a:r>
            <a:r>
              <a:rPr lang="en-US" b="1" dirty="0" smtClean="0"/>
              <a:t>Source Repository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4953000"/>
            <a:ext cx="237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Destination Repository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SVN Sync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gets machine cert that is configured for the user handling the </a:t>
            </a:r>
            <a:r>
              <a:rPr lang="en-US" sz="2000" dirty="0" err="1" smtClean="0"/>
              <a:t>svnsync</a:t>
            </a:r>
            <a:r>
              <a:rPr lang="en-US" sz="2000" dirty="0" smtClean="0"/>
              <a:t> ('</a:t>
            </a:r>
            <a:r>
              <a:rPr lang="en-US" sz="2000" dirty="0" err="1" smtClean="0"/>
              <a:t>syncuser</a:t>
            </a:r>
            <a:r>
              <a:rPr lang="en-US" sz="2000" dirty="0" smtClean="0"/>
              <a:t>' in the book). Use the same process described in wiki2955 (using the </a:t>
            </a:r>
            <a:r>
              <a:rPr lang="en-US" sz="2000" dirty="0" err="1" smtClean="0"/>
              <a:t>syncuser</a:t>
            </a:r>
            <a:r>
              <a:rPr lang="en-US" sz="2000" dirty="0" smtClean="0"/>
              <a:t> username and home directory rather than Hudson's).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creates a </a:t>
            </a:r>
            <a:r>
              <a:rPr lang="en-US" sz="2000" dirty="0" err="1" smtClean="0"/>
              <a:t>SoftwareForge</a:t>
            </a:r>
            <a:r>
              <a:rPr lang="en-US" sz="2000" dirty="0" smtClean="0"/>
              <a:t> (or </a:t>
            </a:r>
            <a:r>
              <a:rPr lang="en-US" sz="2000" dirty="0" err="1" smtClean="0"/>
              <a:t>ProjectForge</a:t>
            </a:r>
            <a:r>
              <a:rPr lang="en-US" sz="2000" dirty="0" smtClean="0"/>
              <a:t>) account for their ’</a:t>
            </a:r>
            <a:r>
              <a:rPr lang="en-US" sz="2000" dirty="0" err="1" smtClean="0"/>
              <a:t>syncuser</a:t>
            </a:r>
            <a:r>
              <a:rPr lang="en-US" sz="2000" dirty="0" smtClean="0"/>
              <a:t>’ (provide a more unique machine cert username than '</a:t>
            </a:r>
            <a:r>
              <a:rPr lang="en-US" sz="2000" dirty="0" err="1" smtClean="0"/>
              <a:t>syncuser</a:t>
            </a:r>
            <a:r>
              <a:rPr lang="en-US" sz="2000" dirty="0" smtClean="0"/>
              <a:t>') with the machine cert and waits for sponsorship and account creation.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adds this user to their </a:t>
            </a:r>
            <a:r>
              <a:rPr lang="en-US" sz="2000" dirty="0" err="1" smtClean="0"/>
              <a:t>SoftwareForge</a:t>
            </a:r>
            <a:r>
              <a:rPr lang="en-US" sz="2000" dirty="0" smtClean="0"/>
              <a:t> (or </a:t>
            </a:r>
            <a:r>
              <a:rPr lang="en-US" sz="2000" dirty="0" err="1" smtClean="0"/>
              <a:t>ProjectForge</a:t>
            </a:r>
            <a:r>
              <a:rPr lang="en-US" sz="2000" dirty="0" smtClean="0"/>
              <a:t>) project and provides the committer role.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creates mirror (or target) repo in their project (if not already created)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submits support request (incident report) at </a:t>
            </a:r>
            <a:r>
              <a:rPr lang="en-US" sz="2000" dirty="0" smtClean="0">
                <a:hlinkClick r:id="rId2"/>
              </a:rPr>
              <a:t>https://software.forge.mil/sf/projects/support</a:t>
            </a:r>
            <a:r>
              <a:rPr lang="en-US" sz="2000" dirty="0" smtClean="0"/>
              <a:t> asking for the pre-</a:t>
            </a:r>
            <a:r>
              <a:rPr lang="en-US" sz="2000" dirty="0" err="1" smtClean="0"/>
              <a:t>revprop</a:t>
            </a:r>
            <a:r>
              <a:rPr lang="en-US" sz="2000" dirty="0" smtClean="0"/>
              <a:t>-change and start-commit scripts to be added to their forge.mil project's repository. The Project Leader must provide the repository URL, and ’</a:t>
            </a:r>
            <a:r>
              <a:rPr lang="en-US" sz="2000" dirty="0" err="1" smtClean="0"/>
              <a:t>syncuser</a:t>
            </a:r>
            <a:r>
              <a:rPr lang="en-US" sz="2000" dirty="0" smtClean="0"/>
              <a:t>’ name (their machine cert username).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Forge.mil ops team adds the pre-</a:t>
            </a:r>
            <a:r>
              <a:rPr lang="en-US" sz="2000" dirty="0" err="1" smtClean="0"/>
              <a:t>revprop</a:t>
            </a:r>
            <a:r>
              <a:rPr lang="en-US" sz="2000" dirty="0" smtClean="0"/>
              <a:t>-change and start-commit hooks with the machine cert username to that repo.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Project Team does the necessary </a:t>
            </a:r>
            <a:r>
              <a:rPr lang="en-US" sz="2000" dirty="0" err="1" smtClean="0"/>
              <a:t>svn</a:t>
            </a:r>
            <a:r>
              <a:rPr lang="en-US" sz="2000" dirty="0" smtClean="0"/>
              <a:t> initialize on the forge.mil SVN mirror repo and runs </a:t>
            </a:r>
            <a:r>
              <a:rPr lang="en-US" sz="2000" dirty="0" err="1" smtClean="0"/>
              <a:t>svnsync</a:t>
            </a:r>
            <a:r>
              <a:rPr lang="en-US" sz="2000" dirty="0" smtClean="0"/>
              <a:t> with the machine cert on one of their local boxes through </a:t>
            </a:r>
            <a:r>
              <a:rPr lang="en-US" sz="2000" dirty="0" err="1" smtClean="0"/>
              <a:t>cron</a:t>
            </a:r>
            <a:r>
              <a:rPr lang="en-US" sz="2000" dirty="0" smtClean="0"/>
              <a:t> or at pre-determined times.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19800"/>
            <a:ext cx="3562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https://community.forge.mil/content/svn-sync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SVN Sync Notes </a:t>
            </a:r>
            <a:r>
              <a:rPr lang="en-US" i="1" dirty="0" smtClean="0"/>
              <a:t>Cont.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If for some reason your mirror repo on forge.mil goes out of date because of a downtime interruption, it is up to the Project Team as the master on the local side to refresh.</a:t>
            </a:r>
          </a:p>
          <a:p>
            <a:pPr>
              <a:buNone/>
            </a:pP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- If a synchronization fails unexpectedly, you may need to clear the 'sync in progress' flag. See the SVN book (</a:t>
            </a:r>
            <a:r>
              <a:rPr lang="en-US" dirty="0" err="1" smtClean="0"/>
              <a:t>svnsync</a:t>
            </a:r>
            <a:r>
              <a:rPr lang="en-US" dirty="0" smtClean="0"/>
              <a:t> Bookkeeping) for more information.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Additional cautions and warnings are provided in the SVN book. The Project Team should read the instructions in the SVN book before starting an </a:t>
            </a:r>
            <a:r>
              <a:rPr lang="en-US" dirty="0" err="1" smtClean="0"/>
              <a:t>svnsync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19800"/>
            <a:ext cx="3562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https://community.forge.mil/content/svn-sync</a:t>
            </a:r>
            <a:endParaRPr lang="en-US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223</TotalTime>
  <Words>1079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 Subversion – Explained and Illustrated</vt:lpstr>
      <vt:lpstr>Local SVN Repo as Source,  Forge.mil SVN Repo as Mirror/Target (Destination)</vt:lpstr>
      <vt:lpstr>Wiki2955 Step 1 (Hudson/Jenkins is Ex.)</vt:lpstr>
      <vt:lpstr>Wiki2955 Step 2</vt:lpstr>
      <vt:lpstr>Wiki2955 Step 3</vt:lpstr>
      <vt:lpstr>Repository Replication via svnsync</vt:lpstr>
      <vt:lpstr>SvnSync illustrated</vt:lpstr>
      <vt:lpstr>SVN Sync Steps</vt:lpstr>
      <vt:lpstr>SVN Sync Notes Cont.</vt:lpstr>
      <vt:lpstr>To Mirror a Source Repository</vt:lpstr>
      <vt:lpstr>Mirror Repository “Live” on internet</vt:lpstr>
      <vt:lpstr>Repository’s hook system</vt:lpstr>
      <vt:lpstr>Only syncuser user permitted to  commit new revisions to the repository</vt:lpstr>
    </vt:vector>
  </TitlesOfParts>
  <Company>United States Army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Corinne Delaney</dc:creator>
  <cp:lastModifiedBy>Corinne Delaney</cp:lastModifiedBy>
  <cp:revision>17</cp:revision>
  <dcterms:created xsi:type="dcterms:W3CDTF">2013-12-09T18:23:31Z</dcterms:created>
  <dcterms:modified xsi:type="dcterms:W3CDTF">2014-01-08T15:29:58Z</dcterms:modified>
</cp:coreProperties>
</file>